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29"/>
    <p:restoredTop sz="74422"/>
  </p:normalViewPr>
  <p:slideViewPr>
    <p:cSldViewPr snapToGrid="0" snapToObjects="1">
      <p:cViewPr varScale="1">
        <p:scale>
          <a:sx n="84" d="100"/>
          <a:sy n="84" d="100"/>
        </p:scale>
        <p:origin x="2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FCC39-4F7F-7849-B954-12FFE37C735F}" type="datetimeFigureOut">
              <a:rPr lang="en-US" smtClean="0"/>
              <a:t>1/3/20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0107B-EA01-CD4F-AEE3-F1146FBC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30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Using data to predict and answer questions about people, behavior</a:t>
            </a:r>
            <a:br>
              <a:rPr lang="en-US" sz="1200" dirty="0"/>
            </a:b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Expertise:  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Statistical modeling and computing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Research design and methodology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Human psychology (emotion, bias, consumer behavior)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16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47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01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1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8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12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7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96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079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6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363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4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6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610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Thinking Like a Scientist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Tom Carpenter, PhD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Stephen </a:t>
            </a:r>
            <a:r>
              <a:rPr lang="en-US" sz="1800" dirty="0" err="1">
                <a:solidFill>
                  <a:srgbClr val="FFFFFF"/>
                </a:solidFill>
              </a:rPr>
              <a:t>Elston</a:t>
            </a:r>
            <a:r>
              <a:rPr lang="en-US" sz="1800" dirty="0">
                <a:solidFill>
                  <a:srgbClr val="FFFFFF"/>
                </a:solidFill>
              </a:rPr>
              <a:t>, PhD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BE07EB9-70E4-40B4-BAFE-3DD87F9F1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33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67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534D3D"/>
                </a:solidFill>
              </a:rPr>
              <a:t>Premise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0" y="2790855"/>
            <a:ext cx="3317629" cy="3311766"/>
          </a:xfrm>
        </p:spPr>
        <p:txBody>
          <a:bodyPr>
            <a:normAutofit/>
          </a:bodyPr>
          <a:lstStyle/>
          <a:p>
            <a:r>
              <a:rPr lang="en-US" sz="1600" dirty="0"/>
              <a:t>Very smart data scientists answering research questions at Microsoft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Share insights from professional science into research for “understanding” people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E07EB9-70E4-40B4-BAFE-3DD87F9F1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61"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3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98F66D92-BE07-B240-806F-9676EF97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Tom Carpenter, PhD</a:t>
            </a:r>
          </a:p>
        </p:txBody>
      </p:sp>
      <p:pic>
        <p:nvPicPr>
          <p:cNvPr id="8" name="Picture 7" descr="A person sitting in front of a brick building&#10;&#10;Description automatically generated">
            <a:extLst>
              <a:ext uri="{FF2B5EF4-FFF2-40B4-BE49-F238E27FC236}">
                <a16:creationId xmlns:a16="http://schemas.microsoft.com/office/drawing/2014/main" id="{2B3E1D1E-523C-404E-B246-778A5D8D38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3083" t="16920" r="31150" b="40323"/>
          <a:stretch/>
        </p:blipFill>
        <p:spPr>
          <a:xfrm>
            <a:off x="-19" y="6"/>
            <a:ext cx="4881646" cy="6857994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9F9845-0CA6-E040-A153-C2873D8AC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6784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</a:rPr>
              <a:t>Research &amp; Statistical Consultant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</a:rPr>
              <a:t>Associate Professor, Psychology @ Seattle Pacific U.</a:t>
            </a: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0EC92BE-7CA5-6B4E-A8C1-F51889F0B7A1}"/>
              </a:ext>
            </a:extLst>
          </p:cNvPr>
          <p:cNvSpPr txBox="1">
            <a:spLocks/>
          </p:cNvSpPr>
          <p:nvPr/>
        </p:nvSpPr>
        <p:spPr>
          <a:xfrm>
            <a:off x="5913119" y="2735627"/>
            <a:ext cx="4358640" cy="167640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8554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98F66D92-BE07-B240-806F-9676EF97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Stephen F. Elston, PhD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9F9845-0CA6-E040-A153-C2873D8AC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79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Managing Director, Founder at </a:t>
            </a:r>
            <a:r>
              <a:rPr lang="en-US" sz="1800" dirty="0" err="1">
                <a:solidFill>
                  <a:srgbClr val="FFFFFF"/>
                </a:solidFill>
              </a:rPr>
              <a:t>Quantia</a:t>
            </a:r>
            <a:r>
              <a:rPr lang="en-US" sz="1800" dirty="0">
                <a:solidFill>
                  <a:srgbClr val="FFFFFF"/>
                </a:solidFill>
              </a:rPr>
              <a:t> Analytics LLC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Instructor @ U. of Washington, Harvard</a:t>
            </a:r>
          </a:p>
          <a:p>
            <a:pPr marL="90488" indent="-76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Author, </a:t>
            </a:r>
            <a:r>
              <a:rPr lang="en-US" sz="1800" i="1" dirty="0">
                <a:solidFill>
                  <a:srgbClr val="FFFFFF"/>
                </a:solidFill>
              </a:rPr>
              <a:t>Data Science in the Cloud with Microsoft Azure</a:t>
            </a:r>
          </a:p>
          <a:p>
            <a:pPr marL="90488" indent="-76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i="1" dirty="0">
                <a:solidFill>
                  <a:srgbClr val="FFFFFF"/>
                </a:solidFill>
              </a:rPr>
              <a:t>       Machine Learning </a:t>
            </a:r>
            <a:r>
              <a:rPr lang="en-US" sz="1800" dirty="0">
                <a:solidFill>
                  <a:srgbClr val="FFFFFF"/>
                </a:solidFill>
              </a:rPr>
              <a:t>(O’Reilly)</a:t>
            </a:r>
            <a:br>
              <a:rPr lang="en-US" sz="1800" dirty="0">
                <a:solidFill>
                  <a:srgbClr val="FFFFFF"/>
                </a:solidFill>
              </a:rPr>
            </a:b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0EC92BE-7CA5-6B4E-A8C1-F51889F0B7A1}"/>
              </a:ext>
            </a:extLst>
          </p:cNvPr>
          <p:cNvSpPr txBox="1">
            <a:spLocks/>
          </p:cNvSpPr>
          <p:nvPr/>
        </p:nvSpPr>
        <p:spPr>
          <a:xfrm>
            <a:off x="5913119" y="2735627"/>
            <a:ext cx="4358640" cy="167640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3EC16D-A7AB-8148-97D7-D87B791CD8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10"/>
                    </a14:imgEffect>
                    <a14:imgEffect>
                      <a14:saturation sat="0"/>
                    </a14:imgEffect>
                    <a14:imgEffect>
                      <a14:brightnessContrast bright="6000" contrast="11000"/>
                    </a14:imgEffect>
                  </a14:imgLayer>
                </a14:imgProps>
              </a:ext>
            </a:extLst>
          </a:blip>
          <a:srcRect l="14547" r="10889"/>
          <a:stretch/>
        </p:blipFill>
        <p:spPr>
          <a:xfrm flipH="1">
            <a:off x="7075217" y="0"/>
            <a:ext cx="51136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54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AnalogousFromRegularSeedRightStep">
      <a:dk1>
        <a:srgbClr val="000000"/>
      </a:dk1>
      <a:lt1>
        <a:srgbClr val="FFFFFF"/>
      </a:lt1>
      <a:dk2>
        <a:srgbClr val="413C24"/>
      </a:dk2>
      <a:lt2>
        <a:srgbClr val="EBEDEF"/>
      </a:lt2>
      <a:accent1>
        <a:srgbClr val="E77B29"/>
      </a:accent1>
      <a:accent2>
        <a:srgbClr val="B9A014"/>
      </a:accent2>
      <a:accent3>
        <a:srgbClr val="87AD1F"/>
      </a:accent3>
      <a:accent4>
        <a:srgbClr val="49BA14"/>
      </a:accent4>
      <a:accent5>
        <a:srgbClr val="21BC31"/>
      </a:accent5>
      <a:accent6>
        <a:srgbClr val="14BA6A"/>
      </a:accent6>
      <a:hlink>
        <a:srgbClr val="478CC1"/>
      </a:hlink>
      <a:folHlink>
        <a:srgbClr val="878787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128</Words>
  <Application>Microsoft Macintosh PowerPoint</Application>
  <PresentationFormat>Widescreen</PresentationFormat>
  <Paragraphs>22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Sagona Book</vt:lpstr>
      <vt:lpstr>Sagona ExtraLight</vt:lpstr>
      <vt:lpstr>RetrospectVTI</vt:lpstr>
      <vt:lpstr>Thinking Like a Scientist</vt:lpstr>
      <vt:lpstr>Premise</vt:lpstr>
      <vt:lpstr>Tom Carpenter, PhD</vt:lpstr>
      <vt:lpstr>Stephen F. Elston, PhD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Thinking Like a Scientist</dc:title>
  <dc:creator>Carpenter, Tom</dc:creator>
  <cp:lastModifiedBy>Carpenter, Tom</cp:lastModifiedBy>
  <cp:revision>3</cp:revision>
  <dcterms:created xsi:type="dcterms:W3CDTF">2020-01-03T22:55:03Z</dcterms:created>
  <dcterms:modified xsi:type="dcterms:W3CDTF">2020-01-03T23:04:39Z</dcterms:modified>
</cp:coreProperties>
</file>